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docx" ContentType="application/vnd.openxmlformats-officedocument.wordprocessingml.document"/>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8"/>
  </p:notesMasterIdLst>
  <p:handoutMasterIdLst>
    <p:handoutMasterId r:id="rId29"/>
  </p:handoutMasterIdLst>
  <p:sldIdLst>
    <p:sldId id="256" r:id="rId2"/>
    <p:sldId id="290" r:id="rId3"/>
    <p:sldId id="288" r:id="rId4"/>
    <p:sldId id="289" r:id="rId5"/>
    <p:sldId id="266" r:id="rId6"/>
    <p:sldId id="265" r:id="rId7"/>
    <p:sldId id="284" r:id="rId8"/>
    <p:sldId id="285" r:id="rId9"/>
    <p:sldId id="286" r:id="rId10"/>
    <p:sldId id="257" r:id="rId11"/>
    <p:sldId id="275" r:id="rId12"/>
    <p:sldId id="276" r:id="rId13"/>
    <p:sldId id="282" r:id="rId14"/>
    <p:sldId id="277" r:id="rId15"/>
    <p:sldId id="280" r:id="rId16"/>
    <p:sldId id="283" r:id="rId17"/>
    <p:sldId id="279" r:id="rId18"/>
    <p:sldId id="278" r:id="rId19"/>
    <p:sldId id="261" r:id="rId20"/>
    <p:sldId id="262" r:id="rId21"/>
    <p:sldId id="267" r:id="rId22"/>
    <p:sldId id="268" r:id="rId23"/>
    <p:sldId id="270" r:id="rId24"/>
    <p:sldId id="269" r:id="rId25"/>
    <p:sldId id="271" r:id="rId26"/>
    <p:sldId id="272"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9462" autoAdjust="0"/>
  </p:normalViewPr>
  <p:slideViewPr>
    <p:cSldViewPr>
      <p:cViewPr>
        <p:scale>
          <a:sx n="106" d="100"/>
          <a:sy n="106" d="100"/>
        </p:scale>
        <p:origin x="-336" y="5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904"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D24731D-C625-4136-93F7-C3E7890B2B2A}" type="datetimeFigureOut">
              <a:rPr lang="en-US" smtClean="0"/>
              <a:pPr/>
              <a:t>2/9/2013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4624628-BD04-4A54-883E-FE5E4DAFF4C0}"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073ECD-2D9E-4841-8323-417FAA02B613}" type="datetimeFigureOut">
              <a:rPr lang="en-US" smtClean="0"/>
              <a:pPr/>
              <a:t>2/9/2013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6AED92-1DB4-4E0F-96D3-CD359B40165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1D8BD707-D9CF-40AE-B4C6-C98DA3205C09}" type="datetimeFigureOut">
              <a:rPr lang="en-US" smtClean="0"/>
              <a:pPr/>
              <a:t>2/9/2013</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1D8BD707-D9CF-40AE-B4C6-C98DA3205C09}" type="datetimeFigureOut">
              <a:rPr lang="en-US" smtClean="0"/>
              <a:pPr/>
              <a:t>2/9/2013</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1D8BD707-D9CF-40AE-B4C6-C98DA3205C09}" type="datetimeFigureOut">
              <a:rPr lang="en-US" smtClean="0"/>
              <a:pPr/>
              <a:t>2/9/2013</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1D8BD707-D9CF-40AE-B4C6-C98DA3205C09}" type="datetimeFigureOut">
              <a:rPr lang="en-US" smtClean="0"/>
              <a:pPr/>
              <a:t>2/9/2013</a:t>
            </a:fld>
            <a:endParaRPr lang="en-US"/>
          </a:p>
        </p:txBody>
      </p:sp>
      <p:sp>
        <p:nvSpPr>
          <p:cNvPr id="10" name="Slide Number Placeholder 9"/>
          <p:cNvSpPr>
            <a:spLocks noGrp="1"/>
          </p:cNvSpPr>
          <p:nvPr>
            <p:ph type="sldNum" sz="quarter" idx="16"/>
          </p:nvPr>
        </p:nvSpPr>
        <p:spPr/>
        <p:txBody>
          <a:bodyPr rtlCol="0"/>
          <a:lstStyle/>
          <a:p>
            <a:fld id="{B6F15528-21DE-4FAA-801E-634DDDAF4B2B}"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1D8BD707-D9CF-40AE-B4C6-C98DA3205C09}" type="datetimeFigureOut">
              <a:rPr lang="en-US" smtClean="0"/>
              <a:pPr/>
              <a:t>2/9/2013</a:t>
            </a:fld>
            <a:endParaRPr lang="en-US"/>
          </a:p>
        </p:txBody>
      </p:sp>
      <p:sp>
        <p:nvSpPr>
          <p:cNvPr id="12" name="Slide Number Placeholder 11"/>
          <p:cNvSpPr>
            <a:spLocks noGrp="1"/>
          </p:cNvSpPr>
          <p:nvPr>
            <p:ph type="sldNum" sz="quarter" idx="16"/>
          </p:nvPr>
        </p:nvSpPr>
        <p:spPr/>
        <p:txBody>
          <a:bodyPr rtlCol="0"/>
          <a:lstStyle/>
          <a:p>
            <a:fld id="{B6F15528-21DE-4FAA-801E-634DDDAF4B2B}"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2/9/2013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1D8BD707-D9CF-40AE-B4C6-C98DA3205C09}" type="datetimeFigureOut">
              <a:rPr lang="en-US" smtClean="0"/>
              <a:pPr/>
              <a:t>2/9/2013</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D8BD707-D9CF-40AE-B4C6-C98DA3205C09}" type="datetimeFigureOut">
              <a:rPr lang="en-US" smtClean="0"/>
              <a:pPr/>
              <a:t>2/9/2013</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Office_Word_Document1.docx"/><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Office_Word_Document2.docx"/><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package" Target="../embeddings/Microsoft_Office_Word_Document3.docx"/><Relationship Id="rId2" Type="http://schemas.openxmlformats.org/officeDocument/2006/relationships/slideLayout" Target="../slideLayouts/slideLayout7.xml"/><Relationship Id="rId1" Type="http://schemas.openxmlformats.org/officeDocument/2006/relationships/vmlDrawing" Target="../drawings/vmlDrawing3.vml"/></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Office_Word_Document4.docx"/><Relationship Id="rId2" Type="http://schemas.openxmlformats.org/officeDocument/2006/relationships/slideLayout" Target="../slideLayouts/slideLayout7.xml"/><Relationship Id="rId1" Type="http://schemas.openxmlformats.org/officeDocument/2006/relationships/vmlDrawing" Target="../drawings/vmlDrawing4.v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Office_Word_Document5.docx"/><Relationship Id="rId2" Type="http://schemas.openxmlformats.org/officeDocument/2006/relationships/slideLayout" Target="../slideLayouts/slideLayout7.xml"/><Relationship Id="rId1" Type="http://schemas.openxmlformats.org/officeDocument/2006/relationships/vmlDrawing" Target="../drawings/vmlDrawing5.vml"/></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Office_Word_Document6.docx"/><Relationship Id="rId2" Type="http://schemas.openxmlformats.org/officeDocument/2006/relationships/slideLayout" Target="../slideLayouts/slideLayout7.xml"/><Relationship Id="rId1" Type="http://schemas.openxmlformats.org/officeDocument/2006/relationships/vmlDrawing" Target="../drawings/vmlDrawing6.v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3733800"/>
            <a:ext cx="6477000" cy="2133600"/>
          </a:xfrm>
        </p:spPr>
        <p:txBody>
          <a:bodyPr>
            <a:normAutofit fontScale="90000"/>
          </a:bodyPr>
          <a:lstStyle/>
          <a:p>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BS Accounting &amp; Finance</a:t>
            </a:r>
            <a:br>
              <a:rPr lang="en-US" sz="4000" b="1" dirty="0" smtClean="0"/>
            </a:br>
            <a:r>
              <a:rPr lang="en-US" sz="4000" b="1" dirty="0" smtClean="0"/>
              <a:t>BS Accounting</a:t>
            </a:r>
            <a:br>
              <a:rPr lang="en-US" sz="4000" b="1" dirty="0" smtClean="0"/>
            </a:br>
            <a:r>
              <a:rPr lang="en-US" sz="4000" b="1" dirty="0" smtClean="0"/>
              <a:t>BS Finance</a:t>
            </a:r>
            <a:br>
              <a:rPr lang="en-US" sz="4000" b="1" dirty="0" smtClean="0"/>
            </a:br>
            <a:endParaRPr lang="en-US" sz="4000" b="1" dirty="0"/>
          </a:p>
        </p:txBody>
      </p:sp>
      <p:sp>
        <p:nvSpPr>
          <p:cNvPr id="4" name="Subtitle 3"/>
          <p:cNvSpPr>
            <a:spLocks noGrp="1"/>
          </p:cNvSpPr>
          <p:nvPr>
            <p:ph type="subTitle" idx="1"/>
          </p:nvPr>
        </p:nvSpPr>
        <p:spPr/>
        <p:txBody>
          <a:bodyPr/>
          <a:lstStyle/>
          <a:p>
            <a:r>
              <a:rPr lang="en-US" dirty="0" smtClean="0"/>
              <a:t>Dept. of Accounting &amp; Law</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sz="4900" dirty="0" smtClean="0"/>
              <a:t>Courses  &amp;  Credit Hours</a:t>
            </a:r>
            <a:br>
              <a:rPr lang="en-US" sz="4900" dirty="0" smtClean="0"/>
            </a:br>
            <a:r>
              <a:rPr lang="en-US" sz="4900" dirty="0" smtClean="0"/>
              <a:t>(Major: Accounting and Finance)</a:t>
            </a:r>
            <a:br>
              <a:rPr lang="en-US" sz="4900" dirty="0" smtClean="0"/>
            </a:br>
            <a:endParaRPr lang="en-US" sz="4900" dirty="0"/>
          </a:p>
        </p:txBody>
      </p:sp>
      <p:sp>
        <p:nvSpPr>
          <p:cNvPr id="3" name="Content Placeholder 2"/>
          <p:cNvSpPr>
            <a:spLocks noGrp="1"/>
          </p:cNvSpPr>
          <p:nvPr>
            <p:ph sz="quarter" idx="1"/>
          </p:nvPr>
        </p:nvSpPr>
        <p:spPr/>
        <p:txBody>
          <a:bodyPr>
            <a:normAutofit/>
          </a:bodyPr>
          <a:lstStyle/>
          <a:p>
            <a:pPr>
              <a:buNone/>
            </a:pPr>
            <a:r>
              <a:rPr lang="en-US" sz="2800" dirty="0" smtClean="0"/>
              <a:t>	</a:t>
            </a:r>
            <a:r>
              <a:rPr lang="en-US" sz="2800" b="1" dirty="0" smtClean="0"/>
              <a:t>Particulars	      Courses		  Credit Hours</a:t>
            </a:r>
          </a:p>
          <a:p>
            <a:pPr>
              <a:buNone/>
            </a:pPr>
            <a:r>
              <a:rPr lang="en-US" sz="2800" dirty="0" smtClean="0"/>
              <a:t>	</a:t>
            </a:r>
            <a:r>
              <a:rPr lang="en-US" sz="2400" dirty="0" smtClean="0"/>
              <a:t>University core		4			12</a:t>
            </a:r>
          </a:p>
          <a:p>
            <a:pPr>
              <a:buNone/>
            </a:pPr>
            <a:r>
              <a:rPr lang="en-US" sz="2400" dirty="0" smtClean="0"/>
              <a:t> 	Non-specialized		10			30</a:t>
            </a:r>
          </a:p>
          <a:p>
            <a:pPr>
              <a:buNone/>
            </a:pPr>
            <a:r>
              <a:rPr lang="en-US" sz="2400" dirty="0" smtClean="0"/>
              <a:t>	Accounting			14			44</a:t>
            </a:r>
          </a:p>
          <a:p>
            <a:pPr>
              <a:buNone/>
            </a:pPr>
            <a:r>
              <a:rPr lang="en-US" sz="2400" dirty="0" smtClean="0"/>
              <a:t>	Finance			14			44</a:t>
            </a:r>
          </a:p>
          <a:p>
            <a:pPr>
              <a:buNone/>
            </a:pPr>
            <a:r>
              <a:rPr lang="en-US" sz="2400" dirty="0" smtClean="0"/>
              <a:t>	</a:t>
            </a:r>
          </a:p>
          <a:p>
            <a:pPr>
              <a:buNone/>
            </a:pPr>
            <a:r>
              <a:rPr lang="en-US" sz="2800" b="1" dirty="0" smtClean="0"/>
              <a:t>	Total			42		        130</a:t>
            </a:r>
          </a:p>
          <a:p>
            <a:pPr>
              <a:buNone/>
            </a:pPr>
            <a:r>
              <a:rPr lang="en-US" sz="2800" b="1" dirty="0" smtClean="0"/>
              <a:t>    </a:t>
            </a:r>
          </a:p>
          <a:p>
            <a:pPr>
              <a:buNone/>
            </a:pPr>
            <a:endParaRPr lang="en-US"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866" name="Object 2"/>
          <p:cNvGraphicFramePr>
            <a:graphicFrameLocks noChangeAspect="1"/>
          </p:cNvGraphicFramePr>
          <p:nvPr/>
        </p:nvGraphicFramePr>
        <p:xfrm>
          <a:off x="-123825" y="506413"/>
          <a:ext cx="8966200" cy="5664200"/>
        </p:xfrm>
        <a:graphic>
          <a:graphicData uri="http://schemas.openxmlformats.org/presentationml/2006/ole">
            <p:oleObj spid="_x0000_s36866" name="Document" r:id="rId3" imgW="11650462" imgH="7370466" progId="Word.Document.12">
              <p:embed/>
            </p:oleObj>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8372" name="Object 4"/>
          <p:cNvGraphicFramePr>
            <a:graphicFrameLocks noChangeAspect="1"/>
          </p:cNvGraphicFramePr>
          <p:nvPr/>
        </p:nvGraphicFramePr>
        <p:xfrm>
          <a:off x="-14288" y="447675"/>
          <a:ext cx="8743951" cy="5522913"/>
        </p:xfrm>
        <a:graphic>
          <a:graphicData uri="http://schemas.openxmlformats.org/presentationml/2006/ole">
            <p:oleObj spid="_x0000_s58372" name="Document" r:id="rId3" imgW="11767961" imgH="7430558" progId="Word.Document.12">
              <p:embed/>
            </p:oleObj>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sz="4900" dirty="0" smtClean="0"/>
              <a:t>Courses  &amp;  Credit Hours</a:t>
            </a:r>
            <a:br>
              <a:rPr lang="en-US" sz="4900" dirty="0" smtClean="0"/>
            </a:br>
            <a:r>
              <a:rPr lang="en-US" sz="4900" dirty="0" smtClean="0"/>
              <a:t>(Major: Accounting)</a:t>
            </a:r>
            <a:br>
              <a:rPr lang="en-US" sz="4900" dirty="0" smtClean="0"/>
            </a:br>
            <a:endParaRPr lang="en-US" sz="4900" dirty="0"/>
          </a:p>
        </p:txBody>
      </p:sp>
      <p:sp>
        <p:nvSpPr>
          <p:cNvPr id="3" name="Content Placeholder 2"/>
          <p:cNvSpPr>
            <a:spLocks noGrp="1"/>
          </p:cNvSpPr>
          <p:nvPr>
            <p:ph sz="quarter" idx="1"/>
          </p:nvPr>
        </p:nvSpPr>
        <p:spPr/>
        <p:txBody>
          <a:bodyPr>
            <a:normAutofit/>
          </a:bodyPr>
          <a:lstStyle/>
          <a:p>
            <a:pPr>
              <a:buNone/>
            </a:pPr>
            <a:r>
              <a:rPr lang="en-US" sz="2800" dirty="0" smtClean="0"/>
              <a:t>	</a:t>
            </a:r>
            <a:r>
              <a:rPr lang="en-US" sz="2800" b="1" dirty="0" smtClean="0"/>
              <a:t>Particulars	      Courses	           Credit Hours</a:t>
            </a:r>
          </a:p>
          <a:p>
            <a:pPr>
              <a:buNone/>
            </a:pPr>
            <a:r>
              <a:rPr lang="en-US" sz="2800" dirty="0" smtClean="0"/>
              <a:t>	</a:t>
            </a:r>
            <a:r>
              <a:rPr lang="en-US" sz="2400" dirty="0" smtClean="0"/>
              <a:t>University core		4			12</a:t>
            </a:r>
          </a:p>
          <a:p>
            <a:pPr>
              <a:buNone/>
            </a:pPr>
            <a:r>
              <a:rPr lang="en-US" sz="2400" dirty="0" smtClean="0"/>
              <a:t> 	Non-specialized		10			30</a:t>
            </a:r>
          </a:p>
          <a:p>
            <a:pPr>
              <a:buNone/>
            </a:pPr>
            <a:r>
              <a:rPr lang="en-US" sz="2400" dirty="0" smtClean="0"/>
              <a:t>	Accounting			17			53</a:t>
            </a:r>
          </a:p>
          <a:p>
            <a:pPr>
              <a:buNone/>
            </a:pPr>
            <a:r>
              <a:rPr lang="en-US" sz="2400" dirty="0" smtClean="0"/>
              <a:t>	Finance			11			35</a:t>
            </a:r>
          </a:p>
          <a:p>
            <a:pPr>
              <a:buNone/>
            </a:pPr>
            <a:r>
              <a:rPr lang="en-US" sz="2400" dirty="0" smtClean="0"/>
              <a:t>	</a:t>
            </a:r>
          </a:p>
          <a:p>
            <a:pPr>
              <a:buNone/>
            </a:pPr>
            <a:r>
              <a:rPr lang="en-US" sz="2800" b="1" dirty="0" smtClean="0"/>
              <a:t>	Total			42		        130</a:t>
            </a:r>
          </a:p>
          <a:p>
            <a:pPr>
              <a:buNone/>
            </a:pPr>
            <a:endParaRPr lang="en-US" sz="2800" b="1" dirty="0" smtClean="0"/>
          </a:p>
          <a:p>
            <a:pPr>
              <a:buNone/>
            </a:pPr>
            <a:endParaRPr lang="en-US"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9394" name="Object 2"/>
          <p:cNvGraphicFramePr>
            <a:graphicFrameLocks noChangeAspect="1"/>
          </p:cNvGraphicFramePr>
          <p:nvPr/>
        </p:nvGraphicFramePr>
        <p:xfrm>
          <a:off x="-188913" y="350838"/>
          <a:ext cx="9013826" cy="5988050"/>
        </p:xfrm>
        <a:graphic>
          <a:graphicData uri="http://schemas.openxmlformats.org/presentationml/2006/ole">
            <p:oleObj spid="_x0000_s59394" name="Document" r:id="rId3" imgW="11812968" imgH="7847965" progId="Word.Document.12">
              <p:embed/>
            </p:oleObj>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0419" name="Object 3"/>
          <p:cNvGraphicFramePr>
            <a:graphicFrameLocks noChangeAspect="1"/>
          </p:cNvGraphicFramePr>
          <p:nvPr/>
        </p:nvGraphicFramePr>
        <p:xfrm>
          <a:off x="-14288" y="439738"/>
          <a:ext cx="8643938" cy="5449887"/>
        </p:xfrm>
        <a:graphic>
          <a:graphicData uri="http://schemas.openxmlformats.org/presentationml/2006/ole">
            <p:oleObj spid="_x0000_s60419" name="Document" r:id="rId3" imgW="11780974" imgH="7430558" progId="Word.Document.12">
              <p:embed/>
            </p:oleObj>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sz="4900" dirty="0" smtClean="0"/>
              <a:t>Courses  &amp;  Credit Hours</a:t>
            </a:r>
            <a:br>
              <a:rPr lang="en-US" sz="4900" dirty="0" smtClean="0"/>
            </a:br>
            <a:r>
              <a:rPr lang="en-US" sz="4900" dirty="0" smtClean="0"/>
              <a:t>(Major: Finance)</a:t>
            </a:r>
            <a:br>
              <a:rPr lang="en-US" sz="4900" dirty="0" smtClean="0"/>
            </a:br>
            <a:endParaRPr lang="en-US" sz="4900" dirty="0"/>
          </a:p>
        </p:txBody>
      </p:sp>
      <p:sp>
        <p:nvSpPr>
          <p:cNvPr id="3" name="Content Placeholder 2"/>
          <p:cNvSpPr>
            <a:spLocks noGrp="1"/>
          </p:cNvSpPr>
          <p:nvPr>
            <p:ph sz="quarter" idx="1"/>
          </p:nvPr>
        </p:nvSpPr>
        <p:spPr/>
        <p:txBody>
          <a:bodyPr>
            <a:normAutofit/>
          </a:bodyPr>
          <a:lstStyle/>
          <a:p>
            <a:pPr>
              <a:buNone/>
            </a:pPr>
            <a:r>
              <a:rPr lang="en-US" sz="2800" dirty="0" smtClean="0"/>
              <a:t>	</a:t>
            </a:r>
            <a:r>
              <a:rPr lang="en-US" sz="2800" b="1" dirty="0" smtClean="0"/>
              <a:t>Particulars	      Courses	           Credit Hours</a:t>
            </a:r>
          </a:p>
          <a:p>
            <a:pPr>
              <a:buNone/>
            </a:pPr>
            <a:r>
              <a:rPr lang="en-US" sz="2800" dirty="0" smtClean="0"/>
              <a:t>	</a:t>
            </a:r>
            <a:r>
              <a:rPr lang="en-US" sz="2400" dirty="0" smtClean="0"/>
              <a:t>University core		4			12</a:t>
            </a:r>
          </a:p>
          <a:p>
            <a:pPr>
              <a:buNone/>
            </a:pPr>
            <a:r>
              <a:rPr lang="en-US" sz="2400" dirty="0" smtClean="0"/>
              <a:t> 	Non-specialized		10			30</a:t>
            </a:r>
          </a:p>
          <a:p>
            <a:pPr>
              <a:buNone/>
            </a:pPr>
            <a:r>
              <a:rPr lang="en-US" sz="2400" dirty="0" smtClean="0"/>
              <a:t>	Accounting			11			35</a:t>
            </a:r>
          </a:p>
          <a:p>
            <a:pPr>
              <a:buNone/>
            </a:pPr>
            <a:r>
              <a:rPr lang="en-US" sz="2400" dirty="0" smtClean="0"/>
              <a:t>	Finance			17			53</a:t>
            </a:r>
          </a:p>
          <a:p>
            <a:pPr>
              <a:buNone/>
            </a:pPr>
            <a:r>
              <a:rPr lang="en-US" sz="2400" dirty="0" smtClean="0"/>
              <a:t>	</a:t>
            </a:r>
          </a:p>
          <a:p>
            <a:pPr>
              <a:buNone/>
            </a:pPr>
            <a:r>
              <a:rPr lang="en-US" sz="2800" b="1" dirty="0" smtClean="0"/>
              <a:t>	Total			42		        130</a:t>
            </a:r>
          </a:p>
          <a:p>
            <a:pPr>
              <a:buNone/>
            </a:pPr>
            <a:endParaRPr lang="en-US" sz="2800" b="1" dirty="0" smtClean="0"/>
          </a:p>
          <a:p>
            <a:pPr>
              <a:buNone/>
            </a:pPr>
            <a:endParaRPr lang="en-US" sz="2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42" name="Object 2"/>
          <p:cNvGraphicFramePr>
            <a:graphicFrameLocks noChangeAspect="1"/>
          </p:cNvGraphicFramePr>
          <p:nvPr/>
        </p:nvGraphicFramePr>
        <p:xfrm>
          <a:off x="-171450" y="349250"/>
          <a:ext cx="8769350" cy="5478463"/>
        </p:xfrm>
        <a:graphic>
          <a:graphicData uri="http://schemas.openxmlformats.org/presentationml/2006/ole">
            <p:oleObj spid="_x0000_s61442" name="Document" r:id="rId3" imgW="11795187" imgH="7364709" progId="Word.Document.12">
              <p:embed/>
            </p:oleObj>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466" name="Object 2"/>
          <p:cNvGraphicFramePr>
            <a:graphicFrameLocks noChangeAspect="1"/>
          </p:cNvGraphicFramePr>
          <p:nvPr/>
        </p:nvGraphicFramePr>
        <p:xfrm>
          <a:off x="39688" y="447675"/>
          <a:ext cx="8528050" cy="5380038"/>
        </p:xfrm>
        <a:graphic>
          <a:graphicData uri="http://schemas.openxmlformats.org/presentationml/2006/ole">
            <p:oleObj spid="_x0000_s62466" name="Document" r:id="rId3" imgW="11780974" imgH="7430558" progId="Word.Document.12">
              <p:embed/>
            </p:oleObj>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000" dirty="0" smtClean="0"/>
              <a:t>Recommended Semester-wise sequence of Courses</a:t>
            </a:r>
            <a:endParaRPr lang="en-US" sz="3000" dirty="0"/>
          </a:p>
        </p:txBody>
      </p:sp>
      <p:sp>
        <p:nvSpPr>
          <p:cNvPr id="3" name="Content Placeholder 2"/>
          <p:cNvSpPr>
            <a:spLocks noGrp="1"/>
          </p:cNvSpPr>
          <p:nvPr>
            <p:ph sz="quarter" idx="2"/>
          </p:nvPr>
        </p:nvSpPr>
        <p:spPr/>
        <p:txBody>
          <a:bodyPr>
            <a:normAutofit/>
          </a:bodyPr>
          <a:lstStyle/>
          <a:p>
            <a:pPr>
              <a:buNone/>
            </a:pPr>
            <a:r>
              <a:rPr lang="en-US" sz="2000" dirty="0" smtClean="0"/>
              <a:t>No.		Course code</a:t>
            </a:r>
          </a:p>
          <a:p>
            <a:pPr>
              <a:buNone/>
            </a:pPr>
            <a:r>
              <a:rPr lang="en-US" sz="2000" dirty="0" smtClean="0"/>
              <a:t>1			SSC101</a:t>
            </a:r>
          </a:p>
          <a:p>
            <a:pPr>
              <a:buNone/>
            </a:pPr>
            <a:r>
              <a:rPr lang="en-US" sz="2000" dirty="0" smtClean="0"/>
              <a:t>2			SSC201	</a:t>
            </a:r>
          </a:p>
          <a:p>
            <a:pPr>
              <a:buNone/>
            </a:pPr>
            <a:r>
              <a:rPr lang="en-US" sz="2000" dirty="0" smtClean="0"/>
              <a:t>3			SSC151</a:t>
            </a:r>
          </a:p>
          <a:p>
            <a:pPr>
              <a:buNone/>
            </a:pPr>
            <a:r>
              <a:rPr lang="en-US" sz="2000" dirty="0" smtClean="0"/>
              <a:t>4			SSC301/SSCXX</a:t>
            </a:r>
          </a:p>
          <a:p>
            <a:pPr>
              <a:buNone/>
            </a:pPr>
            <a:r>
              <a:rPr lang="en-US" sz="2000" dirty="0" smtClean="0"/>
              <a:t>5			MTS102</a:t>
            </a:r>
          </a:p>
          <a:p>
            <a:pPr>
              <a:buNone/>
            </a:pPr>
            <a:r>
              <a:rPr lang="en-US" sz="2000" dirty="0" smtClean="0"/>
              <a:t>6			ECO103</a:t>
            </a:r>
            <a:endParaRPr lang="en-US" sz="2000" dirty="0"/>
          </a:p>
        </p:txBody>
      </p:sp>
      <p:sp>
        <p:nvSpPr>
          <p:cNvPr id="4" name="Content Placeholder 3"/>
          <p:cNvSpPr>
            <a:spLocks noGrp="1"/>
          </p:cNvSpPr>
          <p:nvPr>
            <p:ph sz="quarter" idx="4"/>
          </p:nvPr>
        </p:nvSpPr>
        <p:spPr/>
        <p:txBody>
          <a:bodyPr>
            <a:normAutofit/>
          </a:bodyPr>
          <a:lstStyle/>
          <a:p>
            <a:pPr>
              <a:buNone/>
            </a:pPr>
            <a:r>
              <a:rPr lang="en-US" sz="2000" dirty="0" smtClean="0"/>
              <a:t>No.		Course code</a:t>
            </a:r>
          </a:p>
          <a:p>
            <a:pPr>
              <a:buNone/>
            </a:pPr>
            <a:r>
              <a:rPr lang="en-US" sz="2000" dirty="0" smtClean="0"/>
              <a:t>1			MTS202</a:t>
            </a:r>
          </a:p>
          <a:p>
            <a:pPr>
              <a:buNone/>
            </a:pPr>
            <a:r>
              <a:rPr lang="en-US" sz="2000" dirty="0" smtClean="0"/>
              <a:t>2			ECO104	</a:t>
            </a:r>
          </a:p>
          <a:p>
            <a:pPr>
              <a:buNone/>
            </a:pPr>
            <a:r>
              <a:rPr lang="en-US" sz="2000" dirty="0" smtClean="0"/>
              <a:t>3			MGT221</a:t>
            </a:r>
          </a:p>
          <a:p>
            <a:pPr>
              <a:buNone/>
            </a:pPr>
            <a:r>
              <a:rPr lang="en-US" sz="2000" dirty="0" smtClean="0"/>
              <a:t>4			MKT201</a:t>
            </a:r>
          </a:p>
          <a:p>
            <a:pPr>
              <a:buNone/>
            </a:pPr>
            <a:r>
              <a:rPr lang="en-US" sz="2000" dirty="0" smtClean="0"/>
              <a:t>5			MTS101</a:t>
            </a:r>
          </a:p>
          <a:p>
            <a:pPr>
              <a:buNone/>
            </a:pPr>
            <a:r>
              <a:rPr lang="en-US" sz="2000" dirty="0" smtClean="0"/>
              <a:t>6			NS-Elective	</a:t>
            </a:r>
          </a:p>
          <a:p>
            <a:pPr>
              <a:buNone/>
            </a:pPr>
            <a:endParaRPr lang="en-US" dirty="0"/>
          </a:p>
        </p:txBody>
      </p:sp>
      <p:sp>
        <p:nvSpPr>
          <p:cNvPr id="5" name="Text Placeholder 4"/>
          <p:cNvSpPr>
            <a:spLocks noGrp="1"/>
          </p:cNvSpPr>
          <p:nvPr>
            <p:ph type="body" sz="quarter" idx="1"/>
          </p:nvPr>
        </p:nvSpPr>
        <p:spPr/>
        <p:txBody>
          <a:bodyPr>
            <a:normAutofit fontScale="77500" lnSpcReduction="20000"/>
          </a:bodyPr>
          <a:lstStyle/>
          <a:p>
            <a:pPr algn="ctr"/>
            <a:r>
              <a:rPr lang="en-US" sz="3600" b="0" dirty="0" smtClean="0"/>
              <a:t>Semester 1(Mandatory)</a:t>
            </a:r>
            <a:endParaRPr lang="en-US" sz="3600" b="0" dirty="0"/>
          </a:p>
        </p:txBody>
      </p:sp>
      <p:sp>
        <p:nvSpPr>
          <p:cNvPr id="6" name="Text Placeholder 5"/>
          <p:cNvSpPr>
            <a:spLocks noGrp="1"/>
          </p:cNvSpPr>
          <p:nvPr>
            <p:ph type="body" sz="quarter" idx="3"/>
          </p:nvPr>
        </p:nvSpPr>
        <p:spPr/>
        <p:txBody>
          <a:bodyPr>
            <a:normAutofit/>
          </a:bodyPr>
          <a:lstStyle/>
          <a:p>
            <a:pPr algn="ctr"/>
            <a:r>
              <a:rPr lang="en-US" sz="3600" b="0" dirty="0" smtClean="0"/>
              <a:t>Semester 2</a:t>
            </a:r>
            <a:endParaRPr lang="en-US" sz="3600" b="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Program Objective</a:t>
            </a:r>
            <a:endParaRPr lang="en-US" dirty="0"/>
          </a:p>
        </p:txBody>
      </p:sp>
      <p:sp>
        <p:nvSpPr>
          <p:cNvPr id="3" name="Content Placeholder 2"/>
          <p:cNvSpPr>
            <a:spLocks noGrp="1"/>
          </p:cNvSpPr>
          <p:nvPr>
            <p:ph sz="quarter" idx="1"/>
          </p:nvPr>
        </p:nvSpPr>
        <p:spPr/>
        <p:txBody>
          <a:bodyPr/>
          <a:lstStyle/>
          <a:p>
            <a:pPr algn="just">
              <a:buNone/>
            </a:pPr>
            <a:r>
              <a:rPr lang="en-US" dirty="0" smtClean="0"/>
              <a:t>	</a:t>
            </a:r>
          </a:p>
          <a:p>
            <a:pPr algn="just">
              <a:buNone/>
            </a:pPr>
            <a:r>
              <a:rPr lang="en-US" dirty="0" smtClean="0"/>
              <a:t>	To develop Accounting and Finance professionals with world class competencies and ethical standards. To provide opportunities for young professionals to acquire not only undergraduate academic degree but Professional certification in Accounting and Finance, under this program.</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000" dirty="0" smtClean="0"/>
              <a:t>Recommended Semester-wise sequence of Courses</a:t>
            </a:r>
            <a:endParaRPr lang="en-US" sz="3000" dirty="0"/>
          </a:p>
        </p:txBody>
      </p:sp>
      <p:sp>
        <p:nvSpPr>
          <p:cNvPr id="3" name="Content Placeholder 2"/>
          <p:cNvSpPr>
            <a:spLocks noGrp="1"/>
          </p:cNvSpPr>
          <p:nvPr>
            <p:ph sz="quarter" idx="2"/>
          </p:nvPr>
        </p:nvSpPr>
        <p:spPr/>
        <p:txBody>
          <a:bodyPr>
            <a:normAutofit/>
          </a:bodyPr>
          <a:lstStyle/>
          <a:p>
            <a:pPr>
              <a:buNone/>
            </a:pPr>
            <a:r>
              <a:rPr lang="en-US" sz="2000" dirty="0" smtClean="0"/>
              <a:t>No.		Course code</a:t>
            </a:r>
          </a:p>
          <a:p>
            <a:pPr>
              <a:buNone/>
            </a:pPr>
            <a:r>
              <a:rPr lang="en-US" sz="2000" dirty="0" smtClean="0"/>
              <a:t>1			NS-Elective</a:t>
            </a:r>
          </a:p>
          <a:p>
            <a:pPr>
              <a:buNone/>
            </a:pPr>
            <a:r>
              <a:rPr lang="en-US" sz="2000" dirty="0" smtClean="0"/>
              <a:t>2			NS-Elective	</a:t>
            </a:r>
          </a:p>
          <a:p>
            <a:pPr>
              <a:buNone/>
            </a:pPr>
            <a:r>
              <a:rPr lang="en-US" sz="2000" dirty="0" smtClean="0"/>
              <a:t>3			ACC210</a:t>
            </a:r>
          </a:p>
          <a:p>
            <a:pPr>
              <a:buNone/>
            </a:pPr>
            <a:r>
              <a:rPr lang="en-US" sz="2000" dirty="0" smtClean="0"/>
              <a:t>4			FINC201</a:t>
            </a:r>
          </a:p>
          <a:p>
            <a:pPr>
              <a:buNone/>
            </a:pPr>
            <a:r>
              <a:rPr lang="en-US" sz="2000" dirty="0" smtClean="0"/>
              <a:t>5			ACC220</a:t>
            </a:r>
          </a:p>
          <a:p>
            <a:pPr>
              <a:buNone/>
            </a:pPr>
            <a:r>
              <a:rPr lang="en-US" sz="2000" dirty="0" smtClean="0"/>
              <a:t>6			FIN301	</a:t>
            </a:r>
            <a:endParaRPr lang="en-US" sz="2000" dirty="0"/>
          </a:p>
        </p:txBody>
      </p:sp>
      <p:sp>
        <p:nvSpPr>
          <p:cNvPr id="4" name="Content Placeholder 3"/>
          <p:cNvSpPr>
            <a:spLocks noGrp="1"/>
          </p:cNvSpPr>
          <p:nvPr>
            <p:ph sz="quarter" idx="4"/>
          </p:nvPr>
        </p:nvSpPr>
        <p:spPr/>
        <p:txBody>
          <a:bodyPr>
            <a:normAutofit/>
          </a:bodyPr>
          <a:lstStyle/>
          <a:p>
            <a:pPr>
              <a:buNone/>
            </a:pPr>
            <a:r>
              <a:rPr lang="en-US" sz="2000" dirty="0" smtClean="0"/>
              <a:t>No.		Course code</a:t>
            </a:r>
          </a:p>
          <a:p>
            <a:pPr>
              <a:buNone/>
            </a:pPr>
            <a:r>
              <a:rPr lang="en-US" sz="2000" dirty="0" smtClean="0"/>
              <a:t>1			ACC215</a:t>
            </a:r>
          </a:p>
          <a:p>
            <a:pPr>
              <a:buNone/>
            </a:pPr>
            <a:r>
              <a:rPr lang="en-US" sz="2000" dirty="0" smtClean="0"/>
              <a:t>2			FIN558	</a:t>
            </a:r>
          </a:p>
          <a:p>
            <a:pPr>
              <a:buNone/>
            </a:pPr>
            <a:r>
              <a:rPr lang="en-US" sz="2000" dirty="0" smtClean="0"/>
              <a:t>3			LAW301</a:t>
            </a:r>
          </a:p>
          <a:p>
            <a:pPr>
              <a:buNone/>
            </a:pPr>
            <a:r>
              <a:rPr lang="en-US" sz="2000" dirty="0" smtClean="0"/>
              <a:t>4			LAW205</a:t>
            </a:r>
          </a:p>
          <a:p>
            <a:pPr>
              <a:buNone/>
            </a:pPr>
            <a:r>
              <a:rPr lang="en-US" sz="2000" dirty="0" smtClean="0"/>
              <a:t>5			FIN401</a:t>
            </a:r>
          </a:p>
          <a:p>
            <a:pPr>
              <a:buNone/>
            </a:pPr>
            <a:r>
              <a:rPr lang="en-US" sz="2000" dirty="0" smtClean="0"/>
              <a:t>6			MTS103	</a:t>
            </a:r>
          </a:p>
          <a:p>
            <a:pPr>
              <a:buNone/>
            </a:pPr>
            <a:endParaRPr lang="en-US" dirty="0"/>
          </a:p>
        </p:txBody>
      </p:sp>
      <p:sp>
        <p:nvSpPr>
          <p:cNvPr id="5" name="Text Placeholder 4"/>
          <p:cNvSpPr>
            <a:spLocks noGrp="1"/>
          </p:cNvSpPr>
          <p:nvPr>
            <p:ph type="body" sz="quarter" idx="1"/>
          </p:nvPr>
        </p:nvSpPr>
        <p:spPr/>
        <p:txBody>
          <a:bodyPr>
            <a:normAutofit/>
          </a:bodyPr>
          <a:lstStyle/>
          <a:p>
            <a:pPr algn="ctr"/>
            <a:r>
              <a:rPr lang="en-US" sz="3600" b="0" dirty="0" smtClean="0"/>
              <a:t>Semester 3</a:t>
            </a:r>
            <a:endParaRPr lang="en-US" sz="3600" b="0" dirty="0"/>
          </a:p>
        </p:txBody>
      </p:sp>
      <p:sp>
        <p:nvSpPr>
          <p:cNvPr id="6" name="Text Placeholder 5"/>
          <p:cNvSpPr>
            <a:spLocks noGrp="1"/>
          </p:cNvSpPr>
          <p:nvPr>
            <p:ph type="body" sz="quarter" idx="3"/>
          </p:nvPr>
        </p:nvSpPr>
        <p:spPr/>
        <p:txBody>
          <a:bodyPr>
            <a:normAutofit/>
          </a:bodyPr>
          <a:lstStyle/>
          <a:p>
            <a:pPr algn="ctr"/>
            <a:r>
              <a:rPr lang="en-US" sz="3600" b="0" dirty="0" smtClean="0"/>
              <a:t>Semester 4</a:t>
            </a:r>
            <a:endParaRPr lang="en-US" sz="3600" b="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noAutofit/>
          </a:bodyPr>
          <a:lstStyle/>
          <a:p>
            <a:pPr algn="just"/>
            <a:r>
              <a:rPr lang="en-US" sz="4000" dirty="0" smtClean="0"/>
              <a:t>Students have the option of choosing Electives during this time period including an 8 weeks internship program.</a:t>
            </a:r>
            <a:endParaRPr lang="en-US" sz="4000" dirty="0"/>
          </a:p>
        </p:txBody>
      </p:sp>
      <p:sp>
        <p:nvSpPr>
          <p:cNvPr id="4" name="Title 3"/>
          <p:cNvSpPr>
            <a:spLocks noGrp="1"/>
          </p:cNvSpPr>
          <p:nvPr>
            <p:ph type="title"/>
          </p:nvPr>
        </p:nvSpPr>
        <p:spPr/>
        <p:txBody>
          <a:bodyPr>
            <a:normAutofit/>
          </a:bodyPr>
          <a:lstStyle/>
          <a:p>
            <a:pPr algn="ctr"/>
            <a:r>
              <a:rPr lang="en-US" sz="4800" dirty="0" smtClean="0"/>
              <a:t>Semester 5 – 8</a:t>
            </a:r>
            <a:endParaRPr lang="en-US" sz="48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6000" dirty="0" smtClean="0"/>
              <a:t>Challenges</a:t>
            </a:r>
            <a:endParaRPr lang="en-US" sz="6000" dirty="0"/>
          </a:p>
        </p:txBody>
      </p:sp>
      <p:sp>
        <p:nvSpPr>
          <p:cNvPr id="3" name="Content Placeholder 2"/>
          <p:cNvSpPr>
            <a:spLocks noGrp="1"/>
          </p:cNvSpPr>
          <p:nvPr>
            <p:ph sz="quarter" idx="1"/>
          </p:nvPr>
        </p:nvSpPr>
        <p:spPr>
          <a:xfrm>
            <a:off x="381000" y="1447800"/>
            <a:ext cx="8763000" cy="5410200"/>
          </a:xfrm>
        </p:spPr>
        <p:txBody>
          <a:bodyPr>
            <a:noAutofit/>
          </a:bodyPr>
          <a:lstStyle/>
          <a:p>
            <a:pPr>
              <a:spcBef>
                <a:spcPts val="0"/>
              </a:spcBef>
              <a:buFont typeface="Arial" pitchFamily="34" charset="0"/>
              <a:buChar char="•"/>
            </a:pPr>
            <a:r>
              <a:rPr lang="en-US" sz="3000" dirty="0" smtClean="0"/>
              <a:t>Ensuring Uniformity &amp; Continuity in Standardization of</a:t>
            </a:r>
          </a:p>
          <a:p>
            <a:pPr lvl="2">
              <a:spcBef>
                <a:spcPts val="0"/>
              </a:spcBef>
              <a:buFont typeface="Wingdings" pitchFamily="2" charset="2"/>
              <a:buChar char="v"/>
            </a:pPr>
            <a:r>
              <a:rPr lang="en-US" sz="2800" i="1" dirty="0" smtClean="0"/>
              <a:t>Course Outlines</a:t>
            </a:r>
          </a:p>
          <a:p>
            <a:pPr lvl="2">
              <a:spcBef>
                <a:spcPts val="0"/>
              </a:spcBef>
              <a:buFont typeface="Wingdings" pitchFamily="2" charset="2"/>
              <a:buChar char="v"/>
            </a:pPr>
            <a:r>
              <a:rPr lang="en-US" sz="2800" i="1" dirty="0" smtClean="0"/>
              <a:t>Lectures &amp; Exams</a:t>
            </a:r>
          </a:p>
          <a:p>
            <a:pPr>
              <a:spcBef>
                <a:spcPts val="0"/>
              </a:spcBef>
              <a:buNone/>
            </a:pPr>
            <a:endParaRPr lang="en-US" sz="2800" dirty="0" smtClean="0"/>
          </a:p>
          <a:p>
            <a:pPr>
              <a:spcBef>
                <a:spcPts val="0"/>
              </a:spcBef>
              <a:buFont typeface="Arial" pitchFamily="34" charset="0"/>
              <a:buChar char="•"/>
            </a:pPr>
            <a:r>
              <a:rPr lang="en-US" sz="3000" dirty="0" smtClean="0"/>
              <a:t>Preparation &amp; teaching of Pakistan based Case studies</a:t>
            </a:r>
          </a:p>
          <a:p>
            <a:pPr>
              <a:spcBef>
                <a:spcPts val="0"/>
              </a:spcBef>
              <a:buFont typeface="Arial" pitchFamily="34" charset="0"/>
              <a:buChar char="•"/>
            </a:pPr>
            <a:endParaRPr lang="en-US" sz="3600" dirty="0" smtClean="0"/>
          </a:p>
          <a:p>
            <a:pPr>
              <a:spcBef>
                <a:spcPts val="0"/>
              </a:spcBef>
              <a:buFont typeface="Arial" pitchFamily="34" charset="0"/>
              <a:buChar char="•"/>
            </a:pPr>
            <a:r>
              <a:rPr lang="en-US" sz="3000" dirty="0" smtClean="0"/>
              <a:t>Upgrade technology from time to time to remain ahead of the competitors</a:t>
            </a:r>
          </a:p>
          <a:p>
            <a:pPr>
              <a:spcBef>
                <a:spcPts val="0"/>
              </a:spcBef>
              <a:buFont typeface="Arial" pitchFamily="34" charset="0"/>
              <a:buChar char="•"/>
            </a:pPr>
            <a:endParaRPr lang="en-US" sz="3000" dirty="0" smtClean="0"/>
          </a:p>
          <a:p>
            <a:pPr>
              <a:spcBef>
                <a:spcPts val="0"/>
              </a:spcBef>
              <a:buFont typeface="Arial" pitchFamily="34" charset="0"/>
              <a:buChar char="•"/>
            </a:pPr>
            <a:r>
              <a:rPr lang="en-US" sz="3000" dirty="0" smtClean="0"/>
              <a:t>Hiring faculty resource of high caliber</a:t>
            </a:r>
          </a:p>
          <a:p>
            <a:pPr lvl="2">
              <a:buNone/>
            </a:pPr>
            <a:endParaRPr lang="en-US" sz="280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dirty="0" smtClean="0"/>
              <a:t>Administrative structure to meet these Challenges</a:t>
            </a:r>
            <a:endParaRPr lang="en-US" sz="3600" dirty="0"/>
          </a:p>
        </p:txBody>
      </p:sp>
      <p:sp>
        <p:nvSpPr>
          <p:cNvPr id="3" name="Content Placeholder 2"/>
          <p:cNvSpPr>
            <a:spLocks noGrp="1"/>
          </p:cNvSpPr>
          <p:nvPr>
            <p:ph sz="quarter" idx="1"/>
          </p:nvPr>
        </p:nvSpPr>
        <p:spPr/>
        <p:txBody>
          <a:bodyPr/>
          <a:lstStyle/>
          <a:p>
            <a:pPr>
              <a:buNone/>
            </a:pPr>
            <a:endParaRPr lang="en-US" dirty="0" smtClean="0"/>
          </a:p>
          <a:p>
            <a:pPr>
              <a:buNone/>
            </a:pPr>
            <a:endParaRPr lang="en-US" dirty="0"/>
          </a:p>
        </p:txBody>
      </p:sp>
      <p:sp>
        <p:nvSpPr>
          <p:cNvPr id="4" name="Rectangle 3"/>
          <p:cNvSpPr/>
          <p:nvPr/>
        </p:nvSpPr>
        <p:spPr>
          <a:xfrm>
            <a:off x="1447800" y="1981200"/>
            <a:ext cx="19812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Professional Advisory Committee</a:t>
            </a:r>
            <a:endParaRPr lang="en-US" dirty="0"/>
          </a:p>
        </p:txBody>
      </p:sp>
      <p:sp>
        <p:nvSpPr>
          <p:cNvPr id="6" name="Rectangle 5"/>
          <p:cNvSpPr/>
          <p:nvPr/>
        </p:nvSpPr>
        <p:spPr>
          <a:xfrm>
            <a:off x="5486400" y="1981200"/>
            <a:ext cx="1905000" cy="1524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Employers’</a:t>
            </a:r>
          </a:p>
          <a:p>
            <a:pPr algn="ctr"/>
            <a:r>
              <a:rPr lang="en-US" dirty="0" smtClean="0"/>
              <a:t>Advisory</a:t>
            </a:r>
          </a:p>
          <a:p>
            <a:pPr algn="ctr"/>
            <a:r>
              <a:rPr lang="en-US" dirty="0" smtClean="0"/>
              <a:t>Committee</a:t>
            </a:r>
            <a:endParaRPr lang="en-US" dirty="0"/>
          </a:p>
        </p:txBody>
      </p:sp>
      <p:sp>
        <p:nvSpPr>
          <p:cNvPr id="7" name="Rectangle 6"/>
          <p:cNvSpPr/>
          <p:nvPr/>
        </p:nvSpPr>
        <p:spPr>
          <a:xfrm>
            <a:off x="3657600" y="3962400"/>
            <a:ext cx="16764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Dept. of Accounting &amp; Law</a:t>
            </a:r>
            <a:endParaRPr lang="en-US" dirty="0"/>
          </a:p>
        </p:txBody>
      </p:sp>
      <p:sp>
        <p:nvSpPr>
          <p:cNvPr id="17" name="Down Arrow 16"/>
          <p:cNvSpPr/>
          <p:nvPr/>
        </p:nvSpPr>
        <p:spPr>
          <a:xfrm>
            <a:off x="6477000" y="3581400"/>
            <a:ext cx="484632" cy="978408"/>
          </a:xfrm>
          <a:prstGeom prst="down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own Arrow 18"/>
          <p:cNvSpPr/>
          <p:nvPr/>
        </p:nvSpPr>
        <p:spPr>
          <a:xfrm>
            <a:off x="1981200" y="3581400"/>
            <a:ext cx="484632" cy="978408"/>
          </a:xfrm>
          <a:prstGeom prst="down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a:off x="2209800" y="4724400"/>
            <a:ext cx="978408" cy="484632"/>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Left Arrow 21"/>
          <p:cNvSpPr/>
          <p:nvPr/>
        </p:nvSpPr>
        <p:spPr>
          <a:xfrm>
            <a:off x="5638800" y="4724400"/>
            <a:ext cx="990600" cy="484632"/>
          </a:xfrm>
          <a:prstGeom prst="lef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6000" dirty="0" smtClean="0"/>
              <a:t>Roles</a:t>
            </a:r>
            <a:endParaRPr lang="en-US" sz="6000" dirty="0"/>
          </a:p>
        </p:txBody>
      </p:sp>
      <p:sp>
        <p:nvSpPr>
          <p:cNvPr id="3" name="Text Placeholder 2"/>
          <p:cNvSpPr>
            <a:spLocks noGrp="1"/>
          </p:cNvSpPr>
          <p:nvPr>
            <p:ph type="body" idx="2"/>
          </p:nvPr>
        </p:nvSpPr>
        <p:spPr>
          <a:xfrm>
            <a:off x="381000" y="1676400"/>
            <a:ext cx="2057400" cy="4419600"/>
          </a:xfrm>
        </p:spPr>
        <p:txBody>
          <a:bodyPr>
            <a:normAutofit/>
          </a:bodyPr>
          <a:lstStyle/>
          <a:p>
            <a:pPr algn="ctr"/>
            <a:r>
              <a:rPr lang="en-US" sz="2800" dirty="0" smtClean="0"/>
              <a:t>Professional Advisory Committee</a:t>
            </a:r>
            <a:endParaRPr lang="en-US" sz="2800" dirty="0"/>
          </a:p>
        </p:txBody>
      </p:sp>
      <p:sp>
        <p:nvSpPr>
          <p:cNvPr id="4" name="Content Placeholder 3"/>
          <p:cNvSpPr>
            <a:spLocks noGrp="1"/>
          </p:cNvSpPr>
          <p:nvPr>
            <p:ph sz="quarter" idx="1"/>
          </p:nvPr>
        </p:nvSpPr>
        <p:spPr/>
        <p:txBody>
          <a:bodyPr>
            <a:normAutofit/>
          </a:bodyPr>
          <a:lstStyle/>
          <a:p>
            <a:pPr algn="just">
              <a:buNone/>
            </a:pPr>
            <a:r>
              <a:rPr lang="en-US" sz="2000" dirty="0" smtClean="0"/>
              <a:t>	</a:t>
            </a:r>
            <a:r>
              <a:rPr lang="en-US" sz="2400" dirty="0" smtClean="0"/>
              <a:t>This 9 members’ consultative committee consists of representatives of professional bodies, banks &amp; academia. It is established to perform the following tasks:</a:t>
            </a:r>
          </a:p>
          <a:p>
            <a:pPr lvl="1" algn="just">
              <a:buFont typeface="Arial" pitchFamily="34" charset="0"/>
              <a:buChar char="•"/>
            </a:pPr>
            <a:r>
              <a:rPr lang="en-US" sz="2400" i="1" dirty="0" smtClean="0"/>
              <a:t>Monitor the curriculum.</a:t>
            </a:r>
          </a:p>
          <a:p>
            <a:pPr lvl="1" algn="just">
              <a:buFont typeface="Arial" pitchFamily="34" charset="0"/>
              <a:buChar char="•"/>
            </a:pPr>
            <a:r>
              <a:rPr lang="en-US" sz="2400" i="1" dirty="0" smtClean="0"/>
              <a:t>Establish a framework to Operationalize this program as per the desired vision.</a:t>
            </a:r>
          </a:p>
          <a:p>
            <a:pPr lvl="1" algn="just">
              <a:buFont typeface="Arial" pitchFamily="34" charset="0"/>
              <a:buChar char="•"/>
            </a:pPr>
            <a:r>
              <a:rPr lang="en-US" sz="2400" i="1" dirty="0" smtClean="0"/>
              <a:t>Bridge the gap between Academia &amp; professional bodies</a:t>
            </a:r>
          </a:p>
          <a:p>
            <a:pPr>
              <a:buNone/>
            </a:pPr>
            <a:r>
              <a:rPr lang="en-US" sz="2400" i="1" dirty="0" smtClean="0"/>
              <a:t>	</a:t>
            </a:r>
            <a:endParaRPr lang="en-US" sz="2400" i="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6000" dirty="0" smtClean="0"/>
              <a:t>Roles</a:t>
            </a:r>
            <a:endParaRPr lang="en-US" sz="6000" dirty="0"/>
          </a:p>
        </p:txBody>
      </p:sp>
      <p:sp>
        <p:nvSpPr>
          <p:cNvPr id="3" name="Text Placeholder 2"/>
          <p:cNvSpPr>
            <a:spLocks noGrp="1"/>
          </p:cNvSpPr>
          <p:nvPr>
            <p:ph type="body" idx="2"/>
          </p:nvPr>
        </p:nvSpPr>
        <p:spPr>
          <a:xfrm>
            <a:off x="152400" y="1752600"/>
            <a:ext cx="1828800" cy="5105400"/>
          </a:xfrm>
        </p:spPr>
        <p:txBody>
          <a:bodyPr>
            <a:normAutofit/>
          </a:bodyPr>
          <a:lstStyle/>
          <a:p>
            <a:pPr algn="ctr">
              <a:spcBef>
                <a:spcPts val="0"/>
              </a:spcBef>
            </a:pPr>
            <a:r>
              <a:rPr lang="en-US" sz="2800" dirty="0" smtClean="0"/>
              <a:t>Employers’</a:t>
            </a:r>
          </a:p>
          <a:p>
            <a:pPr algn="ctr">
              <a:spcBef>
                <a:spcPts val="0"/>
              </a:spcBef>
            </a:pPr>
            <a:r>
              <a:rPr lang="en-US" sz="2800" dirty="0" smtClean="0"/>
              <a:t>Advisory</a:t>
            </a:r>
          </a:p>
          <a:p>
            <a:pPr algn="ctr">
              <a:spcBef>
                <a:spcPts val="0"/>
              </a:spcBef>
            </a:pPr>
            <a:r>
              <a:rPr lang="en-US" sz="2800" dirty="0" smtClean="0"/>
              <a:t>Committee</a:t>
            </a:r>
            <a:endParaRPr lang="en-US" sz="2800" dirty="0"/>
          </a:p>
        </p:txBody>
      </p:sp>
      <p:sp>
        <p:nvSpPr>
          <p:cNvPr id="4" name="Content Placeholder 3"/>
          <p:cNvSpPr>
            <a:spLocks noGrp="1"/>
          </p:cNvSpPr>
          <p:nvPr>
            <p:ph sz="quarter" idx="1"/>
          </p:nvPr>
        </p:nvSpPr>
        <p:spPr>
          <a:xfrm>
            <a:off x="2057400" y="1676400"/>
            <a:ext cx="6858000" cy="5181600"/>
          </a:xfrm>
        </p:spPr>
        <p:txBody>
          <a:bodyPr>
            <a:normAutofit/>
          </a:bodyPr>
          <a:lstStyle/>
          <a:p>
            <a:pPr algn="just">
              <a:spcBef>
                <a:spcPts val="0"/>
              </a:spcBef>
              <a:buNone/>
            </a:pPr>
            <a:r>
              <a:rPr lang="en-US" sz="2400" dirty="0" smtClean="0"/>
              <a:t>	This committee will consist of Employers from various organizations. The prospective members have been identified and we are in the process of obtaining their approval. This committee will perform the following tasks:</a:t>
            </a:r>
          </a:p>
          <a:p>
            <a:pPr algn="just">
              <a:spcBef>
                <a:spcPts val="0"/>
              </a:spcBef>
              <a:buNone/>
            </a:pPr>
            <a:endParaRPr lang="en-US" sz="2400" dirty="0" smtClean="0"/>
          </a:p>
          <a:p>
            <a:pPr lvl="1" algn="just">
              <a:spcBef>
                <a:spcPts val="0"/>
              </a:spcBef>
              <a:buFont typeface="Arial" pitchFamily="34" charset="0"/>
              <a:buChar char="•"/>
            </a:pPr>
            <a:r>
              <a:rPr lang="en-US" sz="2400" i="1" dirty="0" smtClean="0"/>
              <a:t>Employers will highlight the expected skills level &amp; adaptability of these graduates in the dynamic business world.</a:t>
            </a:r>
          </a:p>
          <a:p>
            <a:pPr lvl="1" algn="just">
              <a:spcBef>
                <a:spcPts val="0"/>
              </a:spcBef>
              <a:buFont typeface="Arial" pitchFamily="34" charset="0"/>
              <a:buChar char="•"/>
            </a:pPr>
            <a:r>
              <a:rPr lang="en-US" sz="2400" i="1" dirty="0" smtClean="0"/>
              <a:t>This committee will suggest the improvements in the curriculum &amp; practical training.</a:t>
            </a:r>
          </a:p>
          <a:p>
            <a:pPr algn="just">
              <a:spcBef>
                <a:spcPts val="0"/>
              </a:spcBef>
              <a:buNone/>
            </a:pPr>
            <a:endParaRPr lang="en-US" sz="2000" dirty="0" smtClean="0"/>
          </a:p>
          <a:p>
            <a:pPr algn="just">
              <a:buNone/>
            </a:pPr>
            <a:endParaRPr lang="en-US"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6000" dirty="0" smtClean="0"/>
              <a:t>Roles</a:t>
            </a:r>
            <a:endParaRPr lang="en-US" sz="6000" dirty="0"/>
          </a:p>
        </p:txBody>
      </p:sp>
      <p:sp>
        <p:nvSpPr>
          <p:cNvPr id="3" name="Text Placeholder 2"/>
          <p:cNvSpPr>
            <a:spLocks noGrp="1"/>
          </p:cNvSpPr>
          <p:nvPr>
            <p:ph type="body" idx="2"/>
          </p:nvPr>
        </p:nvSpPr>
        <p:spPr>
          <a:xfrm>
            <a:off x="457200" y="1752600"/>
            <a:ext cx="1752600" cy="4343400"/>
          </a:xfrm>
        </p:spPr>
        <p:txBody>
          <a:bodyPr>
            <a:normAutofit/>
          </a:bodyPr>
          <a:lstStyle/>
          <a:p>
            <a:r>
              <a:rPr lang="en-US" sz="2400" dirty="0" smtClean="0"/>
              <a:t>Coordinator</a:t>
            </a:r>
            <a:endParaRPr lang="en-US" sz="2400" dirty="0"/>
          </a:p>
        </p:txBody>
      </p:sp>
      <p:sp>
        <p:nvSpPr>
          <p:cNvPr id="4" name="Content Placeholder 3"/>
          <p:cNvSpPr>
            <a:spLocks noGrp="1"/>
          </p:cNvSpPr>
          <p:nvPr>
            <p:ph sz="quarter" idx="1"/>
          </p:nvPr>
        </p:nvSpPr>
        <p:spPr/>
        <p:txBody>
          <a:bodyPr>
            <a:normAutofit/>
          </a:bodyPr>
          <a:lstStyle/>
          <a:p>
            <a:pPr algn="just">
              <a:spcBef>
                <a:spcPts val="0"/>
              </a:spcBef>
              <a:buNone/>
            </a:pPr>
            <a:r>
              <a:rPr lang="en-US" sz="2400" dirty="0" smtClean="0"/>
              <a:t>	Coordinator has the following responsibilities:</a:t>
            </a:r>
          </a:p>
          <a:p>
            <a:pPr algn="just">
              <a:spcBef>
                <a:spcPts val="0"/>
              </a:spcBef>
              <a:buNone/>
            </a:pPr>
            <a:endParaRPr lang="en-US" sz="2400" dirty="0" smtClean="0"/>
          </a:p>
          <a:p>
            <a:pPr lvl="1" algn="just">
              <a:spcBef>
                <a:spcPts val="0"/>
              </a:spcBef>
              <a:buFont typeface="Arial" pitchFamily="34" charset="0"/>
              <a:buChar char="•"/>
            </a:pPr>
            <a:r>
              <a:rPr lang="en-US" sz="2400" i="1" dirty="0" smtClean="0"/>
              <a:t>To Operationalize the recommendations of both committees.</a:t>
            </a:r>
          </a:p>
          <a:p>
            <a:pPr lvl="1" algn="just">
              <a:spcBef>
                <a:spcPts val="0"/>
              </a:spcBef>
              <a:buFont typeface="Arial" pitchFamily="34" charset="0"/>
              <a:buChar char="•"/>
            </a:pPr>
            <a:r>
              <a:rPr lang="en-US" sz="2400" i="1" dirty="0" smtClean="0"/>
              <a:t>To perform his duties under directives of the Chairpersons of departments of Accounting &amp; Finance.</a:t>
            </a:r>
          </a:p>
          <a:p>
            <a:pPr lvl="1" algn="just">
              <a:spcBef>
                <a:spcPts val="0"/>
              </a:spcBef>
              <a:buFont typeface="Arial" pitchFamily="34" charset="0"/>
              <a:buChar char="•"/>
            </a:pPr>
            <a:r>
              <a:rPr lang="en-US" sz="2400" i="1" dirty="0" smtClean="0"/>
              <a:t>Continuous monitoring of curriculum, lectures &amp; related matters to ensure standardization.</a:t>
            </a:r>
            <a:endParaRPr lang="en-US" sz="2400" i="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14400"/>
          </a:xfrm>
        </p:spPr>
        <p:txBody>
          <a:bodyPr>
            <a:noAutofit/>
          </a:bodyPr>
          <a:lstStyle/>
          <a:p>
            <a:pPr algn="ctr"/>
            <a:r>
              <a:rPr lang="en-US" sz="3600" dirty="0" smtClean="0"/>
              <a:t>Strategy to achieve the Program Objective</a:t>
            </a:r>
            <a:endParaRPr lang="en-US" sz="3600" dirty="0"/>
          </a:p>
        </p:txBody>
      </p:sp>
      <p:sp>
        <p:nvSpPr>
          <p:cNvPr id="3" name="Content Placeholder 2"/>
          <p:cNvSpPr>
            <a:spLocks noGrp="1"/>
          </p:cNvSpPr>
          <p:nvPr>
            <p:ph sz="quarter" idx="1"/>
          </p:nvPr>
        </p:nvSpPr>
        <p:spPr>
          <a:xfrm>
            <a:off x="304800" y="1600200"/>
            <a:ext cx="8686800" cy="5105400"/>
          </a:xfrm>
        </p:spPr>
        <p:txBody>
          <a:bodyPr>
            <a:normAutofit fontScale="25000" lnSpcReduction="20000"/>
          </a:bodyPr>
          <a:lstStyle/>
          <a:p>
            <a:r>
              <a:rPr lang="en-US" sz="8000" dirty="0" smtClean="0"/>
              <a:t>Design &amp; delivery of courses that provide maximum flexibility to choose their own career path by opting either CA, ACCA, CIMA, CFA, IBP &amp; International credit transfer</a:t>
            </a:r>
          </a:p>
          <a:p>
            <a:r>
              <a:rPr lang="en-US" sz="8000" dirty="0" smtClean="0"/>
              <a:t>Main features of the program design are:</a:t>
            </a:r>
          </a:p>
          <a:p>
            <a:pPr lvl="1">
              <a:buFont typeface="Wingdings" pitchFamily="2" charset="2"/>
              <a:buChar char="§"/>
            </a:pPr>
            <a:r>
              <a:rPr lang="en-US" sz="8000" dirty="0" smtClean="0"/>
              <a:t>University foundation courses to broaden knowledge base and improve skills &amp; competencies</a:t>
            </a:r>
          </a:p>
          <a:p>
            <a:pPr lvl="1">
              <a:buFont typeface="Wingdings" pitchFamily="2" charset="2"/>
              <a:buChar char="§"/>
            </a:pPr>
            <a:r>
              <a:rPr lang="en-US" sz="8000" dirty="0" smtClean="0"/>
              <a:t>Rigorous set of core subjects for specializing either in Accounting, Finance or both</a:t>
            </a:r>
          </a:p>
          <a:p>
            <a:pPr lvl="1">
              <a:buFont typeface="Wingdings" pitchFamily="2" charset="2"/>
              <a:buChar char="§"/>
            </a:pPr>
            <a:r>
              <a:rPr lang="en-US" sz="8000" dirty="0" smtClean="0"/>
              <a:t>A broad set of Electives drawn from the IBA undergraduate curriculum with minimum requirements for meeting the criteria for majors</a:t>
            </a:r>
          </a:p>
          <a:p>
            <a:pPr lvl="1">
              <a:buFont typeface="Wingdings" pitchFamily="2" charset="2"/>
              <a:buChar char="§"/>
            </a:pPr>
            <a:r>
              <a:rPr lang="en-US" sz="8000" dirty="0" smtClean="0"/>
              <a:t>Personal effectiveness and development courses to help groom a well rounded personality</a:t>
            </a:r>
          </a:p>
          <a:p>
            <a:pPr lvl="1">
              <a:buFont typeface="Wingdings" pitchFamily="2" charset="2"/>
              <a:buChar char="§"/>
            </a:pPr>
            <a:r>
              <a:rPr lang="en-US" sz="8000" dirty="0" smtClean="0"/>
              <a:t>Internships &amp; attachments specific to the career path</a:t>
            </a:r>
          </a:p>
          <a:p>
            <a:pPr lvl="1">
              <a:buFont typeface="Wingdings" pitchFamily="2" charset="2"/>
              <a:buChar char="§"/>
            </a:pPr>
            <a:r>
              <a:rPr lang="en-US" sz="8000" dirty="0" smtClean="0"/>
              <a:t>Research courses in both Accounting &amp; Finance</a:t>
            </a:r>
          </a:p>
          <a:p>
            <a:pPr lvl="1">
              <a:buFont typeface="Wingdings" pitchFamily="2" charset="2"/>
              <a:buChar char="§"/>
            </a:pPr>
            <a:r>
              <a:rPr lang="en-US" sz="8000" dirty="0" smtClean="0"/>
              <a:t>Intensive use of the technology to equip the graduates with the latest analytical tools &amp; techniques</a:t>
            </a:r>
          </a:p>
          <a:p>
            <a:pPr lvl="1">
              <a:buFont typeface="Wingdings" pitchFamily="2" charset="2"/>
              <a:buChar char="§"/>
            </a:pPr>
            <a:endParaRPr lang="en-US" sz="2400" dirty="0" smtClean="0"/>
          </a:p>
          <a:p>
            <a:endParaRPr lang="en-US" sz="2400" dirty="0" smtClean="0"/>
          </a:p>
          <a:p>
            <a:endParaRPr lang="en-US" sz="2400" dirty="0" smtClean="0"/>
          </a:p>
          <a:p>
            <a:pPr>
              <a:buNone/>
            </a:pPr>
            <a:r>
              <a:rPr lang="en-US" sz="2400" dirty="0" smtClean="0"/>
              <a:t>		</a:t>
            </a:r>
          </a:p>
          <a:p>
            <a:pPr>
              <a:buFont typeface="Wingdings" pitchFamily="2" charset="2"/>
              <a:buChar char="§"/>
            </a:pPr>
            <a:endParaRPr lang="en-US" sz="2400" dirty="0" smtClean="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Preparatory Work Done</a:t>
            </a:r>
            <a:endParaRPr lang="en-US" dirty="0"/>
          </a:p>
        </p:txBody>
      </p:sp>
      <p:sp>
        <p:nvSpPr>
          <p:cNvPr id="3" name="Content Placeholder 2"/>
          <p:cNvSpPr>
            <a:spLocks noGrp="1"/>
          </p:cNvSpPr>
          <p:nvPr>
            <p:ph sz="quarter" idx="1"/>
          </p:nvPr>
        </p:nvSpPr>
        <p:spPr>
          <a:xfrm>
            <a:off x="304800" y="1600200"/>
            <a:ext cx="8839200" cy="5105400"/>
          </a:xfrm>
        </p:spPr>
        <p:txBody>
          <a:bodyPr>
            <a:normAutofit fontScale="92500" lnSpcReduction="20000"/>
          </a:bodyPr>
          <a:lstStyle/>
          <a:p>
            <a:r>
              <a:rPr lang="en-US" dirty="0" smtClean="0"/>
              <a:t>Course outlines, contents, sequencing, Pre-requisites, course objectives &amp; outcomes developed in close consultation with all the major professional bodies</a:t>
            </a:r>
          </a:p>
          <a:p>
            <a:r>
              <a:rPr lang="en-US" dirty="0" smtClean="0"/>
              <a:t>ICAP has, for the first time in their history, have agreed to grant exemptions up to Module D for those who successfully complete this undergraduate degree</a:t>
            </a:r>
          </a:p>
          <a:p>
            <a:r>
              <a:rPr lang="en-US" dirty="0" smtClean="0"/>
              <a:t>IBP has waived off appearances at all three levels of examinations and replaced it with only ONE comprehensive examination</a:t>
            </a:r>
          </a:p>
          <a:p>
            <a:r>
              <a:rPr lang="en-US" dirty="0" smtClean="0"/>
              <a:t>ACCA has exempted FOUR examinations &amp; review is underway for five more exemptions</a:t>
            </a:r>
          </a:p>
          <a:p>
            <a:r>
              <a:rPr lang="en-US" dirty="0" smtClean="0"/>
              <a:t>CFA does not grant, as a principle, any exemptions but close mapping has been done in Finance courses, that facilitate qualifying CFA examinations</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Available Options for Students</a:t>
            </a:r>
            <a:endParaRPr lang="en-US" dirty="0"/>
          </a:p>
        </p:txBody>
      </p:sp>
      <p:sp>
        <p:nvSpPr>
          <p:cNvPr id="6" name="Content Placeholder 5"/>
          <p:cNvSpPr>
            <a:spLocks noGrp="1"/>
          </p:cNvSpPr>
          <p:nvPr>
            <p:ph sz="quarter" idx="2"/>
          </p:nvPr>
        </p:nvSpPr>
        <p:spPr>
          <a:xfrm>
            <a:off x="381000" y="2438400"/>
            <a:ext cx="4114800" cy="4419600"/>
          </a:xfrm>
        </p:spPr>
        <p:txBody>
          <a:bodyPr>
            <a:normAutofit/>
          </a:bodyPr>
          <a:lstStyle/>
          <a:p>
            <a:pPr algn="just">
              <a:spcBef>
                <a:spcPts val="0"/>
              </a:spcBef>
              <a:buNone/>
            </a:pPr>
            <a:r>
              <a:rPr lang="en-US" sz="2000" dirty="0" smtClean="0"/>
              <a:t>	Students by choosing a single route may opt to become:</a:t>
            </a:r>
          </a:p>
          <a:p>
            <a:pPr algn="just">
              <a:spcBef>
                <a:spcPts val="0"/>
              </a:spcBef>
              <a:buFont typeface="Arial" pitchFamily="34" charset="0"/>
              <a:buChar char="•"/>
            </a:pPr>
            <a:endParaRPr lang="en-US" sz="2000" dirty="0" smtClean="0"/>
          </a:p>
          <a:p>
            <a:pPr algn="just">
              <a:spcBef>
                <a:spcPts val="0"/>
              </a:spcBef>
              <a:buFont typeface="Arial" pitchFamily="34" charset="0"/>
              <a:buChar char="•"/>
            </a:pPr>
            <a:r>
              <a:rPr lang="en-US" sz="2000" dirty="0" smtClean="0"/>
              <a:t>Chartered Accountant</a:t>
            </a:r>
          </a:p>
          <a:p>
            <a:pPr algn="just">
              <a:spcBef>
                <a:spcPts val="0"/>
              </a:spcBef>
              <a:buNone/>
            </a:pPr>
            <a:endParaRPr lang="en-US" sz="2000" dirty="0" smtClean="0"/>
          </a:p>
          <a:p>
            <a:pPr algn="just">
              <a:spcBef>
                <a:spcPts val="0"/>
              </a:spcBef>
              <a:buFont typeface="Arial" pitchFamily="34" charset="0"/>
              <a:buChar char="•"/>
            </a:pPr>
            <a:r>
              <a:rPr lang="en-US" sz="2000" dirty="0" smtClean="0"/>
              <a:t>Chartered Certified Accountant</a:t>
            </a:r>
          </a:p>
          <a:p>
            <a:pPr algn="just">
              <a:spcBef>
                <a:spcPts val="0"/>
              </a:spcBef>
              <a:buFont typeface="Arial" pitchFamily="34" charset="0"/>
              <a:buChar char="•"/>
            </a:pPr>
            <a:endParaRPr lang="en-US" sz="2000" dirty="0" smtClean="0"/>
          </a:p>
          <a:p>
            <a:pPr algn="just">
              <a:spcBef>
                <a:spcPts val="0"/>
              </a:spcBef>
              <a:buFont typeface="Arial" pitchFamily="34" charset="0"/>
              <a:buChar char="•"/>
            </a:pPr>
            <a:r>
              <a:rPr lang="en-US" sz="2000" dirty="0" smtClean="0"/>
              <a:t>Chartered Management Accountant</a:t>
            </a:r>
          </a:p>
          <a:p>
            <a:pPr algn="just">
              <a:spcBef>
                <a:spcPts val="0"/>
              </a:spcBef>
              <a:buFont typeface="Arial" pitchFamily="34" charset="0"/>
              <a:buChar char="•"/>
            </a:pPr>
            <a:endParaRPr lang="en-US" sz="2000" dirty="0" smtClean="0"/>
          </a:p>
          <a:p>
            <a:pPr algn="just">
              <a:spcBef>
                <a:spcPts val="0"/>
              </a:spcBef>
              <a:buFont typeface="Arial" pitchFamily="34" charset="0"/>
              <a:buChar char="•"/>
            </a:pPr>
            <a:r>
              <a:rPr lang="en-US" sz="2000" dirty="0" smtClean="0"/>
              <a:t>Chartered Financial Analyst</a:t>
            </a:r>
          </a:p>
          <a:p>
            <a:pPr algn="just">
              <a:spcBef>
                <a:spcPts val="0"/>
              </a:spcBef>
              <a:buFont typeface="Arial" pitchFamily="34" charset="0"/>
              <a:buChar char="•"/>
            </a:pPr>
            <a:endParaRPr lang="en-US" sz="2000" dirty="0" smtClean="0"/>
          </a:p>
          <a:p>
            <a:pPr algn="just">
              <a:spcBef>
                <a:spcPts val="0"/>
              </a:spcBef>
              <a:buFont typeface="Arial" pitchFamily="34" charset="0"/>
              <a:buChar char="•"/>
            </a:pPr>
            <a:r>
              <a:rPr lang="en-US" sz="2000" dirty="0" smtClean="0"/>
              <a:t>Junior Associate of Institute of bankers</a:t>
            </a:r>
          </a:p>
          <a:p>
            <a:pPr algn="just">
              <a:buFont typeface="Arial" pitchFamily="34" charset="0"/>
              <a:buChar char="•"/>
            </a:pPr>
            <a:endParaRPr lang="en-US" sz="2000" dirty="0"/>
          </a:p>
        </p:txBody>
      </p:sp>
      <p:sp>
        <p:nvSpPr>
          <p:cNvPr id="8" name="Content Placeholder 7"/>
          <p:cNvSpPr>
            <a:spLocks noGrp="1"/>
          </p:cNvSpPr>
          <p:nvPr>
            <p:ph sz="quarter" idx="4"/>
          </p:nvPr>
        </p:nvSpPr>
        <p:spPr>
          <a:xfrm>
            <a:off x="4648200" y="2514600"/>
            <a:ext cx="4267200" cy="4343400"/>
          </a:xfrm>
        </p:spPr>
        <p:txBody>
          <a:bodyPr>
            <a:normAutofit/>
          </a:bodyPr>
          <a:lstStyle/>
          <a:p>
            <a:pPr algn="just">
              <a:spcBef>
                <a:spcPts val="0"/>
              </a:spcBef>
              <a:buNone/>
            </a:pPr>
            <a:r>
              <a:rPr lang="en-US" sz="2000" dirty="0" smtClean="0"/>
              <a:t>	On academic front, students have two ADDITIONAL options:</a:t>
            </a:r>
          </a:p>
          <a:p>
            <a:pPr algn="just">
              <a:spcBef>
                <a:spcPts val="0"/>
              </a:spcBef>
              <a:buNone/>
            </a:pPr>
            <a:endParaRPr lang="en-US" sz="2000" dirty="0" smtClean="0"/>
          </a:p>
          <a:p>
            <a:pPr algn="just">
              <a:spcBef>
                <a:spcPts val="0"/>
              </a:spcBef>
              <a:buFont typeface="Arial" pitchFamily="34" charset="0"/>
              <a:buChar char="•"/>
            </a:pPr>
            <a:r>
              <a:rPr lang="en-US" sz="2000" dirty="0" smtClean="0"/>
              <a:t>Students can attain a degree of BS in Accounting by taking 3 extra papers of Accounting.</a:t>
            </a:r>
          </a:p>
          <a:p>
            <a:pPr algn="just">
              <a:spcBef>
                <a:spcPts val="0"/>
              </a:spcBef>
              <a:buFont typeface="Arial" pitchFamily="34" charset="0"/>
              <a:buChar char="•"/>
            </a:pPr>
            <a:endParaRPr lang="en-US" sz="2000" dirty="0" smtClean="0"/>
          </a:p>
          <a:p>
            <a:pPr algn="just">
              <a:spcBef>
                <a:spcPts val="0"/>
              </a:spcBef>
              <a:buFont typeface="Arial" pitchFamily="34" charset="0"/>
              <a:buChar char="•"/>
            </a:pPr>
            <a:r>
              <a:rPr lang="en-US" sz="2000" dirty="0" smtClean="0"/>
              <a:t>Likewise, students also have the option of awarding a degree of BS in Finance by taking 3 extra papers of Finance.</a:t>
            </a:r>
          </a:p>
          <a:p>
            <a:pPr algn="just">
              <a:spcBef>
                <a:spcPts val="0"/>
              </a:spcBef>
              <a:buNone/>
            </a:pPr>
            <a:endParaRPr lang="en-US" sz="2000" dirty="0"/>
          </a:p>
        </p:txBody>
      </p:sp>
      <p:sp>
        <p:nvSpPr>
          <p:cNvPr id="5" name="Text Placeholder 4"/>
          <p:cNvSpPr>
            <a:spLocks noGrp="1"/>
          </p:cNvSpPr>
          <p:nvPr>
            <p:ph type="body" sz="quarter" idx="1"/>
          </p:nvPr>
        </p:nvSpPr>
        <p:spPr/>
        <p:txBody>
          <a:bodyPr>
            <a:normAutofit/>
          </a:bodyPr>
          <a:lstStyle/>
          <a:p>
            <a:pPr algn="ctr"/>
            <a:r>
              <a:rPr lang="en-US" sz="3200" b="0" dirty="0" smtClean="0"/>
              <a:t>Professional Options</a:t>
            </a:r>
            <a:endParaRPr lang="en-US" sz="3200" b="0" dirty="0"/>
          </a:p>
        </p:txBody>
      </p:sp>
      <p:sp>
        <p:nvSpPr>
          <p:cNvPr id="7" name="Text Placeholder 6"/>
          <p:cNvSpPr>
            <a:spLocks noGrp="1"/>
          </p:cNvSpPr>
          <p:nvPr>
            <p:ph type="body" sz="quarter" idx="3"/>
          </p:nvPr>
        </p:nvSpPr>
        <p:spPr/>
        <p:txBody>
          <a:bodyPr>
            <a:normAutofit/>
          </a:bodyPr>
          <a:lstStyle/>
          <a:p>
            <a:pPr algn="ctr"/>
            <a:r>
              <a:rPr lang="en-US" sz="3200" b="0" dirty="0" smtClean="0"/>
              <a:t>Academic Options</a:t>
            </a:r>
            <a:endParaRPr lang="en-US" sz="3200" b="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Professional bodies Partnership</a:t>
            </a:r>
            <a:endParaRPr lang="en-US" dirty="0"/>
          </a:p>
        </p:txBody>
      </p:sp>
      <p:sp>
        <p:nvSpPr>
          <p:cNvPr id="3" name="Content Placeholder 2"/>
          <p:cNvSpPr>
            <a:spLocks noGrp="1"/>
          </p:cNvSpPr>
          <p:nvPr>
            <p:ph sz="quarter" idx="1"/>
          </p:nvPr>
        </p:nvSpPr>
        <p:spPr>
          <a:xfrm>
            <a:off x="152400" y="1600200"/>
            <a:ext cx="8613648" cy="5257800"/>
          </a:xfrm>
        </p:spPr>
        <p:txBody>
          <a:bodyPr>
            <a:normAutofit/>
          </a:bodyPr>
          <a:lstStyle/>
          <a:p>
            <a:pPr>
              <a:buFont typeface="Arial" pitchFamily="34" charset="0"/>
              <a:buChar char="•"/>
            </a:pPr>
            <a:r>
              <a:rPr lang="en-US" sz="3200" dirty="0" smtClean="0"/>
              <a:t>ICAP</a:t>
            </a:r>
            <a:r>
              <a:rPr lang="en-US" sz="2200" dirty="0" smtClean="0"/>
              <a:t> </a:t>
            </a:r>
            <a:r>
              <a:rPr lang="en-US" sz="2200" i="1" dirty="0" smtClean="0"/>
              <a:t>(Exempt up till Module D)</a:t>
            </a:r>
          </a:p>
          <a:p>
            <a:pPr>
              <a:buNone/>
            </a:pPr>
            <a:endParaRPr lang="en-US" sz="2200" i="1" dirty="0" smtClean="0"/>
          </a:p>
          <a:p>
            <a:pPr>
              <a:buFont typeface="Arial" pitchFamily="34" charset="0"/>
              <a:buChar char="•"/>
            </a:pPr>
            <a:r>
              <a:rPr lang="en-US" sz="3200" dirty="0" smtClean="0"/>
              <a:t>ACCA</a:t>
            </a:r>
            <a:r>
              <a:rPr lang="en-US" sz="2200" dirty="0" smtClean="0"/>
              <a:t> </a:t>
            </a:r>
            <a:r>
              <a:rPr lang="en-US" sz="2200" i="1" dirty="0" smtClean="0"/>
              <a:t>(Exempt up till F4 + Other exemptions [F5-F9] are under 		       consideration)</a:t>
            </a:r>
          </a:p>
          <a:p>
            <a:pPr>
              <a:buNone/>
            </a:pPr>
            <a:endParaRPr lang="en-US" sz="2200" dirty="0" smtClean="0"/>
          </a:p>
          <a:p>
            <a:pPr>
              <a:buFont typeface="Arial" pitchFamily="34" charset="0"/>
              <a:buChar char="•"/>
            </a:pPr>
            <a:r>
              <a:rPr lang="en-US" sz="3200" dirty="0" smtClean="0"/>
              <a:t>CIMA</a:t>
            </a:r>
            <a:r>
              <a:rPr lang="en-US" sz="2200" dirty="0" smtClean="0"/>
              <a:t> </a:t>
            </a:r>
            <a:r>
              <a:rPr lang="en-US" sz="2200" i="1" dirty="0" smtClean="0"/>
              <a:t>(Program design supports future exemptions)</a:t>
            </a:r>
          </a:p>
          <a:p>
            <a:pPr>
              <a:buFont typeface="Arial" pitchFamily="34" charset="0"/>
              <a:buChar char="•"/>
            </a:pPr>
            <a:endParaRPr lang="en-US" sz="2200" dirty="0" smtClean="0"/>
          </a:p>
          <a:p>
            <a:pPr>
              <a:buFont typeface="Arial" pitchFamily="34" charset="0"/>
              <a:buChar char="•"/>
            </a:pPr>
            <a:r>
              <a:rPr lang="en-US" sz="3200" dirty="0" smtClean="0"/>
              <a:t>CFA</a:t>
            </a:r>
            <a:r>
              <a:rPr lang="en-US" sz="2200" dirty="0" smtClean="0"/>
              <a:t> </a:t>
            </a:r>
            <a:r>
              <a:rPr lang="en-US" sz="2200" i="1" dirty="0" smtClean="0"/>
              <a:t>(Program is structured to cover CFA’s curriculum)</a:t>
            </a:r>
          </a:p>
          <a:p>
            <a:pPr>
              <a:buFont typeface="Arial" pitchFamily="34" charset="0"/>
              <a:buChar char="•"/>
            </a:pPr>
            <a:endParaRPr lang="en-US" sz="2200" dirty="0" smtClean="0"/>
          </a:p>
          <a:p>
            <a:pPr>
              <a:buFont typeface="Arial" pitchFamily="34" charset="0"/>
              <a:buChar char="•"/>
            </a:pPr>
            <a:r>
              <a:rPr lang="en-US" sz="3200" dirty="0" smtClean="0"/>
              <a:t>IBP</a:t>
            </a:r>
            <a:r>
              <a:rPr lang="en-US" sz="2200" dirty="0" smtClean="0"/>
              <a:t> </a:t>
            </a:r>
            <a:r>
              <a:rPr lang="en-US" sz="2200" i="1" dirty="0" smtClean="0"/>
              <a:t>(Only ONE comprehensive exam replaces all three levels)</a:t>
            </a:r>
          </a:p>
          <a:p>
            <a:pPr>
              <a:buNone/>
            </a:pPr>
            <a:endParaRPr lang="en-US" sz="2200" dirty="0" smtClean="0"/>
          </a:p>
          <a:p>
            <a:pPr>
              <a:buNone/>
            </a:pPr>
            <a:endParaRPr lang="en-US" sz="2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t>Course Layout for Undergraduate students</a:t>
            </a:r>
            <a:endParaRPr lang="en-US" sz="3600" dirty="0"/>
          </a:p>
        </p:txBody>
      </p:sp>
      <p:sp>
        <p:nvSpPr>
          <p:cNvPr id="6" name="Content Placeholder 5"/>
          <p:cNvSpPr>
            <a:spLocks noGrp="1"/>
          </p:cNvSpPr>
          <p:nvPr>
            <p:ph sz="quarter" idx="1"/>
          </p:nvPr>
        </p:nvSpPr>
        <p:spPr>
          <a:xfrm>
            <a:off x="612648" y="1600200"/>
            <a:ext cx="8153400" cy="5257800"/>
          </a:xfrm>
        </p:spPr>
        <p:txBody>
          <a:bodyPr>
            <a:normAutofit fontScale="92500" lnSpcReduction="10000"/>
          </a:bodyPr>
          <a:lstStyle/>
          <a:p>
            <a:pPr algn="ctr">
              <a:buNone/>
            </a:pPr>
            <a:r>
              <a:rPr lang="en-US" sz="2400" dirty="0" smtClean="0"/>
              <a:t>				Total Credit Hrs.	            Credit hrs. for a 						Major</a:t>
            </a:r>
          </a:p>
          <a:p>
            <a:pPr>
              <a:buNone/>
            </a:pPr>
            <a:endParaRPr lang="en-US" dirty="0" smtClean="0"/>
          </a:p>
          <a:p>
            <a:pPr>
              <a:buNone/>
            </a:pPr>
            <a:r>
              <a:rPr lang="en-US" dirty="0" smtClean="0"/>
              <a:t>HEC				124-136		51-63</a:t>
            </a:r>
          </a:p>
          <a:p>
            <a:pPr>
              <a:buNone/>
            </a:pPr>
            <a:r>
              <a:rPr lang="en-US" dirty="0" smtClean="0"/>
              <a:t>LUMS				   130		            76</a:t>
            </a:r>
          </a:p>
          <a:p>
            <a:pPr>
              <a:buNone/>
            </a:pPr>
            <a:r>
              <a:rPr lang="en-US" dirty="0" smtClean="0"/>
              <a:t>IBA</a:t>
            </a:r>
          </a:p>
          <a:p>
            <a:pPr>
              <a:buFont typeface="Arial" pitchFamily="34" charset="0"/>
              <a:buChar char="•"/>
            </a:pPr>
            <a:r>
              <a:rPr lang="en-US" sz="2400" dirty="0" smtClean="0"/>
              <a:t>BS Accounting &amp; Finance	    </a:t>
            </a:r>
            <a:r>
              <a:rPr lang="en-US" dirty="0" smtClean="0"/>
              <a:t>130+8*	            88</a:t>
            </a:r>
          </a:p>
          <a:p>
            <a:pPr>
              <a:buFont typeface="Arial" pitchFamily="34" charset="0"/>
              <a:buChar char="•"/>
            </a:pPr>
            <a:r>
              <a:rPr lang="en-US" sz="2400" dirty="0" smtClean="0"/>
              <a:t>BS Accounting		    </a:t>
            </a:r>
            <a:r>
              <a:rPr lang="en-US" dirty="0" smtClean="0"/>
              <a:t>130	+8*	            88</a:t>
            </a:r>
          </a:p>
          <a:p>
            <a:pPr>
              <a:buFont typeface="Arial" pitchFamily="34" charset="0"/>
              <a:buChar char="•"/>
            </a:pPr>
            <a:r>
              <a:rPr lang="en-US" sz="2400" dirty="0" smtClean="0"/>
              <a:t>BS Finance			    </a:t>
            </a:r>
            <a:r>
              <a:rPr lang="en-US" dirty="0" smtClean="0"/>
              <a:t>130	+8*	            88</a:t>
            </a:r>
          </a:p>
          <a:p>
            <a:pPr algn="just">
              <a:buNone/>
            </a:pPr>
            <a:r>
              <a:rPr lang="en-US" dirty="0" smtClean="0"/>
              <a:t>   </a:t>
            </a:r>
          </a:p>
          <a:p>
            <a:pPr algn="just">
              <a:buNone/>
            </a:pPr>
            <a:r>
              <a:rPr lang="en-US" i="1" dirty="0" smtClean="0"/>
              <a:t>* IBA has 16 weeks internship program equivalent to 8  credit hrs. in addition to 130 credit hrs. of course work</a:t>
            </a:r>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Eligibility Criteria &amp; Challenge Test</a:t>
            </a:r>
            <a:endParaRPr lang="en-US" dirty="0"/>
          </a:p>
        </p:txBody>
      </p:sp>
      <p:sp>
        <p:nvSpPr>
          <p:cNvPr id="3" name="Content Placeholder 2"/>
          <p:cNvSpPr>
            <a:spLocks noGrp="1"/>
          </p:cNvSpPr>
          <p:nvPr>
            <p:ph sz="quarter" idx="1"/>
          </p:nvPr>
        </p:nvSpPr>
        <p:spPr/>
        <p:txBody>
          <a:bodyPr>
            <a:normAutofit fontScale="85000" lnSpcReduction="20000"/>
          </a:bodyPr>
          <a:lstStyle/>
          <a:p>
            <a:r>
              <a:rPr lang="en-US" sz="2800" dirty="0" smtClean="0"/>
              <a:t>A Higher secondary school certificate with a minimum of 60% marks.</a:t>
            </a:r>
          </a:p>
          <a:p>
            <a:r>
              <a:rPr lang="en-US" sz="2800" dirty="0" smtClean="0"/>
              <a:t>‘A’ levels with a minimum of 1 ’B’ and 2 ’C’s in principal subjects (including Mathematics) such that there should be no grade less than ‘C’ across the 3 principal subjects.</a:t>
            </a:r>
          </a:p>
          <a:p>
            <a:r>
              <a:rPr lang="en-US" sz="2800" dirty="0" smtClean="0"/>
              <a:t>American high school diploma with a minimum of 80% or an international Baccalaureate with at least 30 points out of 45.</a:t>
            </a:r>
          </a:p>
          <a:p>
            <a:r>
              <a:rPr lang="en-US" sz="2800" dirty="0" smtClean="0"/>
              <a:t>Entrance Test be based on English and Math only</a:t>
            </a:r>
          </a:p>
          <a:p>
            <a:pPr lvl="1">
              <a:buNone/>
            </a:pPr>
            <a:r>
              <a:rPr lang="en-US" sz="2500" b="1" u="sng" dirty="0" smtClean="0"/>
              <a:t>Note:</a:t>
            </a:r>
          </a:p>
          <a:p>
            <a:pPr lvl="1"/>
            <a:r>
              <a:rPr lang="en-US" sz="2500" dirty="0" smtClean="0"/>
              <a:t>Placement Test (English and Math) will be taken for all the students.</a:t>
            </a:r>
          </a:p>
          <a:p>
            <a:pPr lvl="1"/>
            <a:r>
              <a:rPr lang="en-US" sz="2500" dirty="0" smtClean="0"/>
              <a:t>Students weak or failing the subject will be given foundation courses of Math and English as pre-requisite before starting the degree courses. </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Transfer Students</a:t>
            </a:r>
            <a:endParaRPr lang="en-US" dirty="0"/>
          </a:p>
        </p:txBody>
      </p:sp>
      <p:sp>
        <p:nvSpPr>
          <p:cNvPr id="3" name="Content Placeholder 2"/>
          <p:cNvSpPr>
            <a:spLocks noGrp="1"/>
          </p:cNvSpPr>
          <p:nvPr>
            <p:ph sz="quarter" idx="1"/>
          </p:nvPr>
        </p:nvSpPr>
        <p:spPr>
          <a:xfrm>
            <a:off x="612648" y="1600200"/>
            <a:ext cx="8153400" cy="4876800"/>
          </a:xfrm>
        </p:spPr>
        <p:txBody>
          <a:bodyPr>
            <a:normAutofit fontScale="92500" lnSpcReduction="20000"/>
          </a:bodyPr>
          <a:lstStyle/>
          <a:p>
            <a:r>
              <a:rPr lang="en-US" dirty="0" smtClean="0"/>
              <a:t>Eligibility Criteria must be met </a:t>
            </a:r>
          </a:p>
          <a:p>
            <a:r>
              <a:rPr lang="en-US" dirty="0" smtClean="0"/>
              <a:t>Maximum of 10 courses can be transferred from foreign universities and LUMS</a:t>
            </a:r>
          </a:p>
          <a:p>
            <a:pPr lvl="1"/>
            <a:r>
              <a:rPr lang="en-US" dirty="0" smtClean="0"/>
              <a:t>Grade of B or better would qualify for the transfer</a:t>
            </a:r>
          </a:p>
          <a:p>
            <a:r>
              <a:rPr lang="en-US" dirty="0" smtClean="0"/>
              <a:t>Transfer credits from professional certification will depend on the following:</a:t>
            </a:r>
          </a:p>
          <a:p>
            <a:pPr lvl="1"/>
            <a:r>
              <a:rPr lang="en-US" dirty="0" smtClean="0"/>
              <a:t>Exams taken for the certification program should be recognized by HEC for course equivalency </a:t>
            </a:r>
          </a:p>
          <a:p>
            <a:pPr lvl="1"/>
            <a:r>
              <a:rPr lang="en-US" dirty="0" smtClean="0"/>
              <a:t>Transfer credits for ICAP, ACCA, CIMA, CMA and IBP related courses </a:t>
            </a:r>
          </a:p>
          <a:p>
            <a:pPr lvl="2"/>
            <a:r>
              <a:rPr lang="en-US" dirty="0" smtClean="0"/>
              <a:t>Grading for certification is not relevant as most rely on </a:t>
            </a:r>
          </a:p>
          <a:p>
            <a:pPr lvl="3"/>
            <a:r>
              <a:rPr lang="en-US" dirty="0" smtClean="0"/>
              <a:t>Pass or Fail only </a:t>
            </a:r>
          </a:p>
          <a:p>
            <a:pPr lvl="3"/>
            <a:r>
              <a:rPr lang="en-US" dirty="0" smtClean="0"/>
              <a:t>Relative grading to control the passing rate </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2439</TotalTime>
  <Words>628</Words>
  <Application>Microsoft Office PowerPoint</Application>
  <PresentationFormat>On-screen Show (4:3)</PresentationFormat>
  <Paragraphs>183</Paragraphs>
  <Slides>26</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28" baseType="lpstr">
      <vt:lpstr>Median</vt:lpstr>
      <vt:lpstr>Microsoft Office Word Document</vt:lpstr>
      <vt:lpstr>          BS Accounting &amp; Finance BS Accounting BS Finance </vt:lpstr>
      <vt:lpstr>Program Objective</vt:lpstr>
      <vt:lpstr>Strategy to achieve the Program Objective</vt:lpstr>
      <vt:lpstr>Preparatory Work Done</vt:lpstr>
      <vt:lpstr>Available Options for Students</vt:lpstr>
      <vt:lpstr>Professional bodies Partnership</vt:lpstr>
      <vt:lpstr>Course Layout for Undergraduate students</vt:lpstr>
      <vt:lpstr>Eligibility Criteria &amp; Challenge Test</vt:lpstr>
      <vt:lpstr>Transfer Students</vt:lpstr>
      <vt:lpstr> Courses  &amp;  Credit Hours (Major: Accounting and Finance) </vt:lpstr>
      <vt:lpstr>Slide 11</vt:lpstr>
      <vt:lpstr>Slide 12</vt:lpstr>
      <vt:lpstr> Courses  &amp;  Credit Hours (Major: Accounting) </vt:lpstr>
      <vt:lpstr>Slide 14</vt:lpstr>
      <vt:lpstr>Slide 15</vt:lpstr>
      <vt:lpstr> Courses  &amp;  Credit Hours (Major: Finance) </vt:lpstr>
      <vt:lpstr>Slide 17</vt:lpstr>
      <vt:lpstr>Slide 18</vt:lpstr>
      <vt:lpstr>Recommended Semester-wise sequence of Courses</vt:lpstr>
      <vt:lpstr>Recommended Semester-wise sequence of Courses</vt:lpstr>
      <vt:lpstr>Semester 5 – 8</vt:lpstr>
      <vt:lpstr>Challenges</vt:lpstr>
      <vt:lpstr>Administrative structure to meet these Challenges</vt:lpstr>
      <vt:lpstr>Roles</vt:lpstr>
      <vt:lpstr>Roles</vt:lpstr>
      <vt:lpstr>Roles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 Accounting &amp; Finance</dc:title>
  <dc:creator>Syed Sharjeel Ahmed Hasnie / Full Time Faculty (Accounting)</dc:creator>
  <cp:lastModifiedBy>shasnie</cp:lastModifiedBy>
  <cp:revision>330</cp:revision>
  <dcterms:created xsi:type="dcterms:W3CDTF">2006-08-16T00:00:00Z</dcterms:created>
  <dcterms:modified xsi:type="dcterms:W3CDTF">2013-02-09T06:26:04Z</dcterms:modified>
</cp:coreProperties>
</file>